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5"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4" d="100"/>
          <a:sy n="74" d="100"/>
        </p:scale>
        <p:origin x="-107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1434E0-219E-D646-9214-489BCC517EA1}" type="datetimeFigureOut">
              <a:rPr lang="en-US" smtClean="0"/>
              <a:t>8/12/2015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B2E084-4DAB-3147-B5EF-5CCC7B4747E0}" type="slidenum">
              <a:rPr lang="en-US" smtClean="0"/>
              <a:t>‹#›</a:t>
            </a:fld>
            <a:endParaRPr lang="en-US"/>
          </a:p>
        </p:txBody>
      </p:sp>
    </p:spTree>
    <p:extLst>
      <p:ext uri="{BB962C8B-B14F-4D97-AF65-F5344CB8AC3E}">
        <p14:creationId xmlns:p14="http://schemas.microsoft.com/office/powerpoint/2010/main" val="16218856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0B2E084-4DAB-3147-B5EF-5CCC7B4747E0}" type="slidenum">
              <a:rPr lang="en-US" smtClean="0"/>
              <a:t>1</a:t>
            </a:fld>
            <a:endParaRPr lang="en-US"/>
          </a:p>
        </p:txBody>
      </p:sp>
    </p:spTree>
    <p:extLst>
      <p:ext uri="{BB962C8B-B14F-4D97-AF65-F5344CB8AC3E}">
        <p14:creationId xmlns:p14="http://schemas.microsoft.com/office/powerpoint/2010/main" val="3023601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0B2E084-4DAB-3147-B5EF-5CCC7B4747E0}" type="slidenum">
              <a:rPr lang="en-US" smtClean="0"/>
              <a:t>10</a:t>
            </a:fld>
            <a:endParaRPr lang="en-US"/>
          </a:p>
        </p:txBody>
      </p:sp>
    </p:spTree>
    <p:extLst>
      <p:ext uri="{BB962C8B-B14F-4D97-AF65-F5344CB8AC3E}">
        <p14:creationId xmlns:p14="http://schemas.microsoft.com/office/powerpoint/2010/main" val="3858382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Jostens schools have access to more than 200 fonts free of charge.</a:t>
            </a:r>
            <a:endParaRPr lang="en-US" baseline="0" dirty="0" smtClean="0"/>
          </a:p>
          <a:p>
            <a:endParaRPr lang="en-US" baseline="0" dirty="0" smtClean="0"/>
          </a:p>
          <a:p>
            <a:r>
              <a:rPr lang="en-US" baseline="0" dirty="0" smtClean="0"/>
              <a:t>This number is continuing to grow.</a:t>
            </a:r>
            <a:endParaRPr lang="en-US" dirty="0"/>
          </a:p>
        </p:txBody>
      </p:sp>
      <p:sp>
        <p:nvSpPr>
          <p:cNvPr id="4" name="Slide Number Placeholder 3"/>
          <p:cNvSpPr>
            <a:spLocks noGrp="1"/>
          </p:cNvSpPr>
          <p:nvPr>
            <p:ph type="sldNum" sz="quarter" idx="10"/>
          </p:nvPr>
        </p:nvSpPr>
        <p:spPr/>
        <p:txBody>
          <a:bodyPr/>
          <a:lstStyle/>
          <a:p>
            <a:fld id="{50B2E084-4DAB-3147-B5EF-5CCC7B4747E0}" type="slidenum">
              <a:rPr lang="en-US" smtClean="0"/>
              <a:t>2</a:t>
            </a:fld>
            <a:endParaRPr lang="en-US"/>
          </a:p>
        </p:txBody>
      </p:sp>
    </p:spTree>
    <p:extLst>
      <p:ext uri="{BB962C8B-B14F-4D97-AF65-F5344CB8AC3E}">
        <p14:creationId xmlns:p14="http://schemas.microsoft.com/office/powerpoint/2010/main" val="4053383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0B2E084-4DAB-3147-B5EF-5CCC7B4747E0}" type="slidenum">
              <a:rPr lang="en-US" smtClean="0"/>
              <a:t>3</a:t>
            </a:fld>
            <a:endParaRPr lang="en-US"/>
          </a:p>
        </p:txBody>
      </p:sp>
    </p:spTree>
    <p:extLst>
      <p:ext uri="{BB962C8B-B14F-4D97-AF65-F5344CB8AC3E}">
        <p14:creationId xmlns:p14="http://schemas.microsoft.com/office/powerpoint/2010/main" val="301520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Mood of the font:</a:t>
            </a:r>
            <a:r>
              <a:rPr lang="en-US" baseline="0" dirty="0" smtClean="0"/>
              <a:t> Each font reflects something differently (even subtly). Choosing a font requires attention to the small details of the font. Some fonts are classy, others are fun or edgy or decorative.</a:t>
            </a:r>
          </a:p>
          <a:p>
            <a:endParaRPr lang="en-US" baseline="0" dirty="0" smtClean="0"/>
          </a:p>
          <a:p>
            <a:r>
              <a:rPr lang="en-US" baseline="0" dirty="0" smtClean="0"/>
              <a:t>Size, weight and position: Altering the size, the weight and the position of the font can have a dramatic effect on the look and feel. For example, a light Helvetica font is drastically different from its bold counterpart, which in turn makes them a good pair (even if they are the same typeface). </a:t>
            </a:r>
          </a:p>
          <a:p>
            <a:endParaRPr lang="en-US" baseline="0" dirty="0" smtClean="0"/>
          </a:p>
          <a:p>
            <a:r>
              <a:rPr lang="en-US" baseline="0" dirty="0" smtClean="0"/>
              <a:t>Contrast: Much like the above, many fonts can contrast. For example, Impact (a common font found on Microsoft Word) is a very heavy font while Geneva is much lighter (even when bolded). Pairing fonts that contrast is often a good choice when planning the typography on the page. </a:t>
            </a:r>
            <a:endParaRPr lang="en-US" dirty="0"/>
          </a:p>
        </p:txBody>
      </p:sp>
      <p:sp>
        <p:nvSpPr>
          <p:cNvPr id="4" name="Slide Number Placeholder 3"/>
          <p:cNvSpPr>
            <a:spLocks noGrp="1"/>
          </p:cNvSpPr>
          <p:nvPr>
            <p:ph type="sldNum" sz="quarter" idx="10"/>
          </p:nvPr>
        </p:nvSpPr>
        <p:spPr/>
        <p:txBody>
          <a:bodyPr/>
          <a:lstStyle/>
          <a:p>
            <a:fld id="{50B2E084-4DAB-3147-B5EF-5CCC7B4747E0}" type="slidenum">
              <a:rPr lang="en-US" smtClean="0"/>
              <a:t>4</a:t>
            </a:fld>
            <a:endParaRPr lang="en-US"/>
          </a:p>
        </p:txBody>
      </p:sp>
    </p:spTree>
    <p:extLst>
      <p:ext uri="{BB962C8B-B14F-4D97-AF65-F5344CB8AC3E}">
        <p14:creationId xmlns:p14="http://schemas.microsoft.com/office/powerpoint/2010/main" val="1777864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t>
            </a:r>
            <a:r>
              <a:rPr lang="en-US" dirty="0"/>
              <a:t>this example on the page, the author paired a script with a </a:t>
            </a:r>
            <a:r>
              <a:rPr lang="en-US" dirty="0" smtClean="0"/>
              <a:t>readable </a:t>
            </a:r>
            <a:r>
              <a:rPr lang="en-US" dirty="0"/>
              <a:t>body </a:t>
            </a:r>
            <a:r>
              <a:rPr lang="en-US" dirty="0" smtClean="0"/>
              <a:t>copy. </a:t>
            </a:r>
            <a:r>
              <a:rPr lang="en-US" dirty="0"/>
              <a:t>Be certain to spend an equal amount of time identifying the size hierarchy throughout the publication</a:t>
            </a:r>
            <a:r>
              <a:rPr lang="en-US" dirty="0" smtClean="0"/>
              <a:t>. Size hierarchy is where</a:t>
            </a:r>
            <a:r>
              <a:rPr lang="en-US" baseline="0" dirty="0" smtClean="0"/>
              <a:t> there is a clear style for sizing (body copy 10pt, caption copy 8pt, headline copy 72pt, etc.)</a:t>
            </a:r>
            <a:endParaRPr lang="en-US" dirty="0"/>
          </a:p>
        </p:txBody>
      </p:sp>
      <p:sp>
        <p:nvSpPr>
          <p:cNvPr id="4" name="Slide Number Placeholder 3"/>
          <p:cNvSpPr>
            <a:spLocks noGrp="1"/>
          </p:cNvSpPr>
          <p:nvPr>
            <p:ph type="sldNum" sz="quarter" idx="10"/>
          </p:nvPr>
        </p:nvSpPr>
        <p:spPr/>
        <p:txBody>
          <a:bodyPr/>
          <a:lstStyle/>
          <a:p>
            <a:fld id="{50B2E084-4DAB-3147-B5EF-5CCC7B4747E0}" type="slidenum">
              <a:rPr lang="en-US" smtClean="0"/>
              <a:t>5</a:t>
            </a:fld>
            <a:endParaRPr lang="en-US"/>
          </a:p>
        </p:txBody>
      </p:sp>
    </p:spTree>
    <p:extLst>
      <p:ext uri="{BB962C8B-B14F-4D97-AF65-F5344CB8AC3E}">
        <p14:creationId xmlns:p14="http://schemas.microsoft.com/office/powerpoint/2010/main" val="39778209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Notice</a:t>
            </a:r>
            <a:r>
              <a:rPr lang="en-US" baseline="0" dirty="0" smtClean="0"/>
              <a:t> how by simply changing the weight (boldness) of the font, the font itself looks drastically different. You could easily use the same font throughout the entire book but simply change the weight for form and function. This is a minimalist but an effective approach to font pairing.</a:t>
            </a:r>
            <a:endParaRPr lang="en-US" dirty="0"/>
          </a:p>
        </p:txBody>
      </p:sp>
      <p:sp>
        <p:nvSpPr>
          <p:cNvPr id="4" name="Slide Number Placeholder 3"/>
          <p:cNvSpPr>
            <a:spLocks noGrp="1"/>
          </p:cNvSpPr>
          <p:nvPr>
            <p:ph type="sldNum" sz="quarter" idx="10"/>
          </p:nvPr>
        </p:nvSpPr>
        <p:spPr/>
        <p:txBody>
          <a:bodyPr/>
          <a:lstStyle/>
          <a:p>
            <a:fld id="{50B2E084-4DAB-3147-B5EF-5CCC7B4747E0}" type="slidenum">
              <a:rPr lang="en-US" smtClean="0"/>
              <a:t>6</a:t>
            </a:fld>
            <a:endParaRPr lang="en-US"/>
          </a:p>
        </p:txBody>
      </p:sp>
    </p:spTree>
    <p:extLst>
      <p:ext uri="{BB962C8B-B14F-4D97-AF65-F5344CB8AC3E}">
        <p14:creationId xmlns:p14="http://schemas.microsoft.com/office/powerpoint/2010/main" val="2780217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Additionally, you can play with each of the font weights to</a:t>
            </a:r>
            <a:r>
              <a:rPr lang="en-US" baseline="0" dirty="0" smtClean="0"/>
              <a:t> create a differentiated look. For example, use AYT Foundation Sans Roman for the body copy, AYT Foundation Roman Italic for </a:t>
            </a:r>
            <a:r>
              <a:rPr lang="en-US" baseline="0" dirty="0" err="1" smtClean="0"/>
              <a:t>pull-out</a:t>
            </a:r>
            <a:r>
              <a:rPr lang="en-US" baseline="0" dirty="0" smtClean="0"/>
              <a:t> quotes, AYT Foundation Roman Bold for headlines and so on. </a:t>
            </a:r>
            <a:endParaRPr lang="en-US" dirty="0"/>
          </a:p>
        </p:txBody>
      </p:sp>
      <p:sp>
        <p:nvSpPr>
          <p:cNvPr id="4" name="Slide Number Placeholder 3"/>
          <p:cNvSpPr>
            <a:spLocks noGrp="1"/>
          </p:cNvSpPr>
          <p:nvPr>
            <p:ph type="sldNum" sz="quarter" idx="10"/>
          </p:nvPr>
        </p:nvSpPr>
        <p:spPr/>
        <p:txBody>
          <a:bodyPr/>
          <a:lstStyle/>
          <a:p>
            <a:fld id="{50B2E084-4DAB-3147-B5EF-5CCC7B4747E0}" type="slidenum">
              <a:rPr lang="en-US" smtClean="0"/>
              <a:t>7</a:t>
            </a:fld>
            <a:endParaRPr lang="en-US"/>
          </a:p>
        </p:txBody>
      </p:sp>
    </p:spTree>
    <p:extLst>
      <p:ext uri="{BB962C8B-B14F-4D97-AF65-F5344CB8AC3E}">
        <p14:creationId xmlns:p14="http://schemas.microsoft.com/office/powerpoint/2010/main" val="10819429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Using too many fonts: using</a:t>
            </a:r>
            <a:r>
              <a:rPr lang="en-US" baseline="0" dirty="0" smtClean="0"/>
              <a:t> too many fonts throughout the publication creates a disjointed look. In print, it is recommended that the number of fonts does not exceed three or four unique typefaces in the entire publication. </a:t>
            </a:r>
          </a:p>
          <a:p>
            <a:endParaRPr lang="en-US" baseline="0" dirty="0" smtClean="0"/>
          </a:p>
          <a:p>
            <a:r>
              <a:rPr lang="en-US" baseline="0" dirty="0" smtClean="0"/>
              <a:t>Fonts that are identical. Arial and Helvetica look very similar to the naked eye and will distract viewers. Avoid using fonts that are extremely similar as to avoid the illusion of an oversight. </a:t>
            </a:r>
          </a:p>
          <a:p>
            <a:endParaRPr lang="en-US" baseline="0" dirty="0" smtClean="0"/>
          </a:p>
          <a:p>
            <a:r>
              <a:rPr lang="en-US" baseline="0" dirty="0" smtClean="0"/>
              <a:t>Unreadable font: Not all fonts are created equal. Be cautious of script and decorative fonts as they tend to become crowded. Our advice: print every page and see if the text is legible. If you have a hard time reading it — even if it’s an extremely cool font — you might need to reconsider it. </a:t>
            </a:r>
          </a:p>
          <a:p>
            <a:endParaRPr lang="en-US" dirty="0"/>
          </a:p>
        </p:txBody>
      </p:sp>
      <p:sp>
        <p:nvSpPr>
          <p:cNvPr id="4" name="Slide Number Placeholder 3"/>
          <p:cNvSpPr>
            <a:spLocks noGrp="1"/>
          </p:cNvSpPr>
          <p:nvPr>
            <p:ph type="sldNum" sz="quarter" idx="10"/>
          </p:nvPr>
        </p:nvSpPr>
        <p:spPr/>
        <p:txBody>
          <a:bodyPr/>
          <a:lstStyle/>
          <a:p>
            <a:fld id="{50B2E084-4DAB-3147-B5EF-5CCC7B4747E0}" type="slidenum">
              <a:rPr lang="en-US" smtClean="0"/>
              <a:t>8</a:t>
            </a:fld>
            <a:endParaRPr lang="en-US"/>
          </a:p>
        </p:txBody>
      </p:sp>
    </p:spTree>
    <p:extLst>
      <p:ext uri="{BB962C8B-B14F-4D97-AF65-F5344CB8AC3E}">
        <p14:creationId xmlns:p14="http://schemas.microsoft.com/office/powerpoint/2010/main" val="853405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0B2E084-4DAB-3147-B5EF-5CCC7B4747E0}" type="slidenum">
              <a:rPr lang="en-US" smtClean="0"/>
              <a:t>9</a:t>
            </a:fld>
            <a:endParaRPr lang="en-US"/>
          </a:p>
        </p:txBody>
      </p:sp>
    </p:spTree>
    <p:extLst>
      <p:ext uri="{BB962C8B-B14F-4D97-AF65-F5344CB8AC3E}">
        <p14:creationId xmlns:p14="http://schemas.microsoft.com/office/powerpoint/2010/main" val="32593962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731981"/>
            <a:ext cx="7772400" cy="1573927"/>
          </a:xfrm>
        </p:spPr>
        <p:txBody>
          <a:bodyPr/>
          <a:lstStyle>
            <a:lvl1pPr algn="l">
              <a:defRPr>
                <a:solidFill>
                  <a:srgbClr val="041531"/>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60079258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6000" cap="all" baseline="0">
                <a:solidFill>
                  <a:schemeClr val="tx2"/>
                </a:solidFill>
                <a:latin typeface="Arial"/>
                <a:cs typeface="Arial"/>
              </a:defRPr>
            </a:lvl1pPr>
          </a:lstStyle>
          <a:p>
            <a:r>
              <a:rPr lang="en-US" dirty="0" smtClean="0"/>
              <a:t>Step # – Name</a:t>
            </a:r>
            <a:endParaRPr lang="en-US" dirty="0"/>
          </a:p>
        </p:txBody>
      </p:sp>
      <p:sp>
        <p:nvSpPr>
          <p:cNvPr id="3" name="Content Placeholder 2"/>
          <p:cNvSpPr>
            <a:spLocks noGrp="1"/>
          </p:cNvSpPr>
          <p:nvPr>
            <p:ph idx="1"/>
          </p:nvPr>
        </p:nvSpPr>
        <p:spPr>
          <a:xfrm>
            <a:off x="457200" y="1600201"/>
            <a:ext cx="8229600" cy="4205993"/>
          </a:xfrm>
        </p:spPr>
        <p:txBody>
          <a:bodyPr/>
          <a:lstStyle>
            <a:lvl1pPr>
              <a:defRPr sz="3200">
                <a:solidFill>
                  <a:schemeClr val="accent2"/>
                </a:solidFill>
                <a:latin typeface="Arial"/>
                <a:cs typeface="Arial"/>
              </a:defRPr>
            </a:lvl1pPr>
            <a:lvl2pPr>
              <a:defRPr sz="2800">
                <a:solidFill>
                  <a:schemeClr val="accent2"/>
                </a:solidFill>
                <a:latin typeface="Arial"/>
                <a:cs typeface="Arial"/>
              </a:defRPr>
            </a:lvl2pPr>
            <a:lvl3pPr>
              <a:defRPr>
                <a:solidFill>
                  <a:schemeClr val="accent2"/>
                </a:solidFill>
                <a:latin typeface="Arial"/>
                <a:cs typeface="Arial"/>
              </a:defRPr>
            </a:lvl3pPr>
            <a:lvl4pPr>
              <a:defRPr>
                <a:solidFill>
                  <a:schemeClr val="accent2"/>
                </a:solidFill>
                <a:latin typeface="Arial"/>
                <a:cs typeface="Arial"/>
              </a:defRPr>
            </a:lvl4pPr>
            <a:lvl5pPr>
              <a:defRPr>
                <a:solidFill>
                  <a:schemeClr val="accent2"/>
                </a:solidFill>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402378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0" i="0" cap="all">
                <a:solidFill>
                  <a:schemeClr val="tx2"/>
                </a:solidFill>
                <a:latin typeface="+mj-lt"/>
                <a:cs typeface="Archer Semibold"/>
              </a:defRPr>
            </a:lvl1pPr>
          </a:lstStyle>
          <a:p>
            <a:r>
              <a:rPr lang="en-US" dirty="0" smtClean="0"/>
              <a:t>Title of Text</a:t>
            </a:r>
            <a:endParaRPr lang="en-US" dirty="0"/>
          </a:p>
        </p:txBody>
      </p:sp>
      <p:sp>
        <p:nvSpPr>
          <p:cNvPr id="3" name="Content Placeholder 2"/>
          <p:cNvSpPr>
            <a:spLocks noGrp="1"/>
          </p:cNvSpPr>
          <p:nvPr>
            <p:ph idx="1"/>
          </p:nvPr>
        </p:nvSpPr>
        <p:spPr>
          <a:xfrm>
            <a:off x="457200" y="1600201"/>
            <a:ext cx="8229600" cy="4205994"/>
          </a:xfrm>
        </p:spPr>
        <p:txBody>
          <a:bodyPr/>
          <a:lstStyle>
            <a:lvl1pPr>
              <a:defRPr>
                <a:solidFill>
                  <a:schemeClr val="accent2"/>
                </a:solidFill>
                <a:latin typeface="Arial"/>
                <a:cs typeface="Arial"/>
              </a:defRPr>
            </a:lvl1pPr>
            <a:lvl2pPr>
              <a:defRPr>
                <a:solidFill>
                  <a:schemeClr val="accent2"/>
                </a:solidFill>
                <a:latin typeface="Arial"/>
                <a:cs typeface="Arial"/>
              </a:defRPr>
            </a:lvl2pPr>
            <a:lvl3pPr>
              <a:defRPr>
                <a:solidFill>
                  <a:schemeClr val="accent2"/>
                </a:solidFill>
                <a:latin typeface="Arial"/>
                <a:cs typeface="Arial"/>
              </a:defRPr>
            </a:lvl3pPr>
            <a:lvl4pPr>
              <a:defRPr>
                <a:solidFill>
                  <a:schemeClr val="accent2"/>
                </a:solidFill>
                <a:latin typeface="Arial"/>
                <a:cs typeface="Arial"/>
              </a:defRPr>
            </a:lvl4pPr>
            <a:lvl5pPr>
              <a:defRPr>
                <a:solidFill>
                  <a:schemeClr val="accent2"/>
                </a:solidFill>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ext Placeholder 9"/>
          <p:cNvSpPr>
            <a:spLocks noGrp="1"/>
          </p:cNvSpPr>
          <p:nvPr>
            <p:ph type="body" sz="quarter" idx="10" hasCustomPrompt="1"/>
          </p:nvPr>
        </p:nvSpPr>
        <p:spPr>
          <a:xfrm>
            <a:off x="1496916" y="6214442"/>
            <a:ext cx="6151088" cy="534627"/>
          </a:xfrm>
        </p:spPr>
        <p:txBody>
          <a:bodyPr>
            <a:noAutofit/>
          </a:bodyPr>
          <a:lstStyle>
            <a:lvl1pPr marL="0" indent="0" algn="ctr">
              <a:buNone/>
              <a:defRPr sz="1800" b="0" i="0" spc="600" baseline="0">
                <a:latin typeface="+mn-lt"/>
              </a:defRPr>
            </a:lvl1pPr>
          </a:lstStyle>
          <a:p>
            <a:pPr lvl="0"/>
            <a:r>
              <a:rPr lang="en-US" dirty="0" smtClean="0"/>
              <a:t>PLACEHOLDER TEXT</a:t>
            </a:r>
            <a:endParaRPr lang="en-US" dirty="0"/>
          </a:p>
        </p:txBody>
      </p:sp>
    </p:spTree>
    <p:extLst>
      <p:ext uri="{BB962C8B-B14F-4D97-AF65-F5344CB8AC3E}">
        <p14:creationId xmlns:p14="http://schemas.microsoft.com/office/powerpoint/2010/main" val="274307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4F623-CF2E-B043-92C4-FE0D1C6B4558}" type="datetimeFigureOut">
              <a:rPr lang="en-US" smtClean="0"/>
              <a:t>8/12/2015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FF9D03-29B7-6443-BFC6-E88C5820E552}" type="slidenum">
              <a:rPr lang="en-US" smtClean="0"/>
              <a:t>‹#›</a:t>
            </a:fld>
            <a:endParaRPr lang="en-US"/>
          </a:p>
        </p:txBody>
      </p:sp>
    </p:spTree>
    <p:extLst>
      <p:ext uri="{BB962C8B-B14F-4D97-AF65-F5344CB8AC3E}">
        <p14:creationId xmlns:p14="http://schemas.microsoft.com/office/powerpoint/2010/main" val="3829144702"/>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xStyles>
    <p:titleStyle>
      <a:lvl1pPr algn="ctr" defTabSz="457200" rtl="0" eaLnBrk="1" latinLnBrk="0" hangingPunct="1">
        <a:spcBef>
          <a:spcPct val="0"/>
        </a:spcBef>
        <a:buNone/>
        <a:defRPr sz="4000" kern="1200">
          <a:solidFill>
            <a:schemeClr val="tx2"/>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accent2"/>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accent2"/>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accent2"/>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accent2"/>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accent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Pairing Fonts</a:t>
            </a:r>
            <a:endParaRPr lang="en-US" dirty="0"/>
          </a:p>
        </p:txBody>
      </p:sp>
    </p:spTree>
    <p:extLst>
      <p:ext uri="{BB962C8B-B14F-4D97-AF65-F5344CB8AC3E}">
        <p14:creationId xmlns:p14="http://schemas.microsoft.com/office/powerpoint/2010/main" val="27079854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a:t>
            </a:r>
            <a:endParaRPr lang="en-US" dirty="0"/>
          </a:p>
        </p:txBody>
      </p:sp>
      <p:sp>
        <p:nvSpPr>
          <p:cNvPr id="3" name="Content Placeholder 2"/>
          <p:cNvSpPr>
            <a:spLocks noGrp="1"/>
          </p:cNvSpPr>
          <p:nvPr>
            <p:ph idx="1"/>
          </p:nvPr>
        </p:nvSpPr>
        <p:spPr/>
        <p:txBody>
          <a:bodyPr>
            <a:normAutofit/>
          </a:bodyPr>
          <a:lstStyle/>
          <a:p>
            <a:r>
              <a:rPr lang="en-US" dirty="0" smtClean="0"/>
              <a:t>Utilize font pairing knowledge when creating spreads by thinking about readability, contrast and limiting the number </a:t>
            </a:r>
            <a:r>
              <a:rPr lang="en-US" smtClean="0"/>
              <a:t>of fonts.</a:t>
            </a:r>
            <a:endParaRPr lang="en-US" dirty="0"/>
          </a:p>
        </p:txBody>
      </p:sp>
    </p:spTree>
    <p:extLst>
      <p:ext uri="{BB962C8B-B14F-4D97-AF65-F5344CB8AC3E}">
        <p14:creationId xmlns:p14="http://schemas.microsoft.com/office/powerpoint/2010/main" val="1464679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So many </a:t>
            </a:r>
            <a:r>
              <a:rPr lang="en-US" dirty="0" err="1" smtClean="0"/>
              <a:t>TypeFaces</a:t>
            </a:r>
            <a:endParaRPr lang="en-US" dirty="0"/>
          </a:p>
        </p:txBody>
      </p:sp>
      <p:sp>
        <p:nvSpPr>
          <p:cNvPr id="5" name="Content Placeholder 4"/>
          <p:cNvSpPr>
            <a:spLocks noGrp="1"/>
          </p:cNvSpPr>
          <p:nvPr>
            <p:ph idx="1"/>
          </p:nvPr>
        </p:nvSpPr>
        <p:spPr/>
        <p:txBody>
          <a:bodyPr/>
          <a:lstStyle/>
          <a:p>
            <a:r>
              <a:rPr lang="en-US" dirty="0" smtClean="0"/>
              <a:t>When it comes to designing any media, choosing the typeface for the design is the toughest step because there are so many of them.</a:t>
            </a:r>
            <a:endParaRPr lang="en-US" dirty="0"/>
          </a:p>
        </p:txBody>
      </p:sp>
      <p:sp>
        <p:nvSpPr>
          <p:cNvPr id="6" name="Text Placeholder 5"/>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32317061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1 — Identify Needs</a:t>
            </a:r>
            <a:endParaRPr lang="en-US" dirty="0"/>
          </a:p>
        </p:txBody>
      </p:sp>
      <p:sp>
        <p:nvSpPr>
          <p:cNvPr id="3" name="Content Placeholder 2"/>
          <p:cNvSpPr>
            <a:spLocks noGrp="1"/>
          </p:cNvSpPr>
          <p:nvPr>
            <p:ph idx="1"/>
          </p:nvPr>
        </p:nvSpPr>
        <p:spPr>
          <a:xfrm>
            <a:off x="457200" y="1870657"/>
            <a:ext cx="8229600" cy="4205993"/>
          </a:xfrm>
        </p:spPr>
        <p:txBody>
          <a:bodyPr/>
          <a:lstStyle/>
          <a:p>
            <a:r>
              <a:rPr lang="en-US" dirty="0" smtClean="0"/>
              <a:t>Decide what typographic elements might be needed on the page. This might included headlines, captions, etc. </a:t>
            </a:r>
            <a:endParaRPr lang="en-US" dirty="0"/>
          </a:p>
          <a:p>
            <a:r>
              <a:rPr lang="en-US" dirty="0" smtClean="0"/>
              <a:t>Are you going to have any “fun” spreads?— plan for those too.</a:t>
            </a:r>
          </a:p>
        </p:txBody>
      </p:sp>
    </p:spTree>
    <p:extLst>
      <p:ext uri="{BB962C8B-B14F-4D97-AF65-F5344CB8AC3E}">
        <p14:creationId xmlns:p14="http://schemas.microsoft.com/office/powerpoint/2010/main" val="2928320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Consider when Choosing </a:t>
            </a:r>
            <a:r>
              <a:rPr lang="en-US" dirty="0" err="1" smtClean="0"/>
              <a:t>FOnts</a:t>
            </a:r>
            <a:endParaRPr lang="en-US" dirty="0"/>
          </a:p>
        </p:txBody>
      </p:sp>
      <p:sp>
        <p:nvSpPr>
          <p:cNvPr id="3" name="Content Placeholder 2"/>
          <p:cNvSpPr>
            <a:spLocks noGrp="1"/>
          </p:cNvSpPr>
          <p:nvPr>
            <p:ph idx="1"/>
          </p:nvPr>
        </p:nvSpPr>
        <p:spPr/>
        <p:txBody>
          <a:bodyPr/>
          <a:lstStyle/>
          <a:p>
            <a:r>
              <a:rPr lang="en-US" dirty="0" smtClean="0"/>
              <a:t>Mood of the font</a:t>
            </a:r>
          </a:p>
          <a:p>
            <a:r>
              <a:rPr lang="en-US" dirty="0" smtClean="0"/>
              <a:t>Size, weight and position</a:t>
            </a:r>
          </a:p>
          <a:p>
            <a:r>
              <a:rPr lang="en-US" dirty="0" smtClean="0"/>
              <a:t>Contrast</a:t>
            </a:r>
            <a:endParaRPr lang="en-US" dirty="0"/>
          </a:p>
        </p:txBody>
      </p:sp>
      <p:sp>
        <p:nvSpPr>
          <p:cNvPr id="4" name="Text Placeholder 3"/>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3043999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Font Pairing</a:t>
            </a:r>
            <a:endParaRPr lang="en-US" dirty="0"/>
          </a:p>
        </p:txBody>
      </p:sp>
      <p:pic>
        <p:nvPicPr>
          <p:cNvPr id="5" name="Content Placeholder 4" descr="14-0622 YBK New Font Catalog.jp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50931" y="1600200"/>
            <a:ext cx="5442137" cy="4205288"/>
          </a:xfrm>
        </p:spPr>
      </p:pic>
      <p:sp>
        <p:nvSpPr>
          <p:cNvPr id="4" name="Text Placeholder 3"/>
          <p:cNvSpPr>
            <a:spLocks noGrp="1"/>
          </p:cNvSpPr>
          <p:nvPr>
            <p:ph type="body" sz="quarter" idx="10"/>
          </p:nvPr>
        </p:nvSpPr>
        <p:spPr/>
        <p:txBody>
          <a:bodyPr/>
          <a:lstStyle/>
          <a:p>
            <a:r>
              <a:rPr lang="en-US" dirty="0" smtClean="0">
                <a:solidFill>
                  <a:schemeClr val="bg1"/>
                </a:solidFill>
              </a:rPr>
              <a:t>Jostens Font Book</a:t>
            </a:r>
            <a:endParaRPr lang="en-US" dirty="0">
              <a:solidFill>
                <a:schemeClr val="bg1"/>
              </a:solidFill>
            </a:endParaRPr>
          </a:p>
        </p:txBody>
      </p:sp>
    </p:spTree>
    <p:extLst>
      <p:ext uri="{BB962C8B-B14F-4D97-AF65-F5344CB8AC3E}">
        <p14:creationId xmlns:p14="http://schemas.microsoft.com/office/powerpoint/2010/main" val="907257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Font Pairing</a:t>
            </a:r>
            <a:endParaRPr lang="en-US" dirty="0"/>
          </a:p>
        </p:txBody>
      </p:sp>
      <p:pic>
        <p:nvPicPr>
          <p:cNvPr id="5" name="Content Placeholder 4" descr="14-0622 YBK New Font Catalog1.jp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50931" y="1600200"/>
            <a:ext cx="5442137" cy="4205288"/>
          </a:xfrm>
        </p:spPr>
      </p:pic>
      <p:sp>
        <p:nvSpPr>
          <p:cNvPr id="4" name="Text Placeholder 3"/>
          <p:cNvSpPr>
            <a:spLocks noGrp="1"/>
          </p:cNvSpPr>
          <p:nvPr>
            <p:ph type="body" sz="quarter" idx="10"/>
          </p:nvPr>
        </p:nvSpPr>
        <p:spPr/>
        <p:txBody>
          <a:bodyPr/>
          <a:lstStyle/>
          <a:p>
            <a:r>
              <a:rPr lang="en-US" dirty="0">
                <a:solidFill>
                  <a:schemeClr val="bg1"/>
                </a:solidFill>
              </a:rPr>
              <a:t>Jostens Font Book</a:t>
            </a:r>
          </a:p>
          <a:p>
            <a:endParaRPr lang="en-US" dirty="0"/>
          </a:p>
        </p:txBody>
      </p:sp>
    </p:spTree>
    <p:extLst>
      <p:ext uri="{BB962C8B-B14F-4D97-AF65-F5344CB8AC3E}">
        <p14:creationId xmlns:p14="http://schemas.microsoft.com/office/powerpoint/2010/main" val="4123552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Font Pairing</a:t>
            </a:r>
            <a:endParaRPr lang="en-US" dirty="0"/>
          </a:p>
        </p:txBody>
      </p:sp>
      <p:pic>
        <p:nvPicPr>
          <p:cNvPr id="5" name="Content Placeholder 4" descr="14-0622 YBK New Font Catalog3.jpg"/>
          <p:cNvPicPr>
            <a:picLocks noGrp="1" noChangeAspect="1"/>
          </p:cNvPicPr>
          <p:nvPr>
            <p:ph idx="1"/>
          </p:nvPr>
        </p:nvPicPr>
        <p:blipFill rotWithShape="1">
          <a:blip r:embed="rId3">
            <a:extLst>
              <a:ext uri="{28A0092B-C50C-407E-A947-70E740481C1C}">
                <a14:useLocalDpi xmlns:a14="http://schemas.microsoft.com/office/drawing/2010/main" val="0"/>
              </a:ext>
            </a:extLst>
          </a:blip>
          <a:srcRect t="17974" b="12729"/>
          <a:stretch/>
        </p:blipFill>
        <p:spPr>
          <a:xfrm>
            <a:off x="457200" y="1417638"/>
            <a:ext cx="8229600" cy="4406808"/>
          </a:xfrm>
        </p:spPr>
      </p:pic>
      <p:sp>
        <p:nvSpPr>
          <p:cNvPr id="4" name="Text Placeholder 3"/>
          <p:cNvSpPr>
            <a:spLocks noGrp="1"/>
          </p:cNvSpPr>
          <p:nvPr>
            <p:ph type="body" sz="quarter" idx="10"/>
          </p:nvPr>
        </p:nvSpPr>
        <p:spPr/>
        <p:txBody>
          <a:bodyPr/>
          <a:lstStyle/>
          <a:p>
            <a:r>
              <a:rPr lang="en-US" dirty="0">
                <a:solidFill>
                  <a:schemeClr val="bg1"/>
                </a:solidFill>
              </a:rPr>
              <a:t>Jostens Font Book</a:t>
            </a:r>
          </a:p>
          <a:p>
            <a:endParaRPr lang="en-US" dirty="0"/>
          </a:p>
        </p:txBody>
      </p:sp>
    </p:spTree>
    <p:extLst>
      <p:ext uri="{BB962C8B-B14F-4D97-AF65-F5344CB8AC3E}">
        <p14:creationId xmlns:p14="http://schemas.microsoft.com/office/powerpoint/2010/main" val="20455226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 to avoid</a:t>
            </a:r>
            <a:endParaRPr lang="en-US" dirty="0"/>
          </a:p>
        </p:txBody>
      </p:sp>
      <p:sp>
        <p:nvSpPr>
          <p:cNvPr id="3" name="Content Placeholder 2"/>
          <p:cNvSpPr>
            <a:spLocks noGrp="1"/>
          </p:cNvSpPr>
          <p:nvPr>
            <p:ph idx="1"/>
          </p:nvPr>
        </p:nvSpPr>
        <p:spPr/>
        <p:txBody>
          <a:bodyPr/>
          <a:lstStyle/>
          <a:p>
            <a:r>
              <a:rPr lang="en-US" dirty="0" smtClean="0"/>
              <a:t>Using too many fonts</a:t>
            </a:r>
          </a:p>
          <a:p>
            <a:r>
              <a:rPr lang="en-US" dirty="0" smtClean="0"/>
              <a:t>Fonts that are similar</a:t>
            </a:r>
          </a:p>
          <a:p>
            <a:r>
              <a:rPr lang="en-US" dirty="0" smtClean="0"/>
              <a:t>Unreadable font</a:t>
            </a:r>
            <a:endParaRPr lang="en-US" dirty="0"/>
          </a:p>
        </p:txBody>
      </p:sp>
      <p:sp>
        <p:nvSpPr>
          <p:cNvPr id="4" name="Text Placeholder 3"/>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val="41107693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Practice</a:t>
            </a:r>
            <a:endParaRPr lang="en-US" dirty="0"/>
          </a:p>
        </p:txBody>
      </p:sp>
      <p:sp>
        <p:nvSpPr>
          <p:cNvPr id="6" name="Content Placeholder 5"/>
          <p:cNvSpPr>
            <a:spLocks noGrp="1"/>
          </p:cNvSpPr>
          <p:nvPr>
            <p:ph idx="1"/>
          </p:nvPr>
        </p:nvSpPr>
        <p:spPr/>
        <p:txBody>
          <a:bodyPr>
            <a:normAutofit/>
          </a:bodyPr>
          <a:lstStyle/>
          <a:p>
            <a:r>
              <a:rPr lang="en-US" dirty="0" smtClean="0"/>
              <a:t>In a group of three or four (depending on class size), pull out the Font Book from the Yearbook Kit or by going to Yearbook Avenue » Digital Classroom » Resources » Font Collection Catalog.</a:t>
            </a:r>
          </a:p>
          <a:p>
            <a:r>
              <a:rPr lang="en-US" dirty="0" smtClean="0"/>
              <a:t>Considering the mood you want your book to convey, choose three fonts and </a:t>
            </a:r>
            <a:r>
              <a:rPr lang="en-US" dirty="0"/>
              <a:t>e</a:t>
            </a:r>
            <a:r>
              <a:rPr lang="en-US" dirty="0" smtClean="0"/>
              <a:t>xplain why you chose these together in writing.</a:t>
            </a:r>
            <a:endParaRPr lang="en-US" dirty="0"/>
          </a:p>
        </p:txBody>
      </p:sp>
    </p:spTree>
    <p:extLst>
      <p:ext uri="{BB962C8B-B14F-4D97-AF65-F5344CB8AC3E}">
        <p14:creationId xmlns:p14="http://schemas.microsoft.com/office/powerpoint/2010/main" val="420416310"/>
      </p:ext>
    </p:extLst>
  </p:cSld>
  <p:clrMapOvr>
    <a:masterClrMapping/>
  </p:clrMapOvr>
</p:sld>
</file>

<file path=ppt/theme/theme1.xml><?xml version="1.0" encoding="utf-8"?>
<a:theme xmlns:a="http://schemas.openxmlformats.org/drawingml/2006/main" name="7-MS New Template">
  <a:themeElements>
    <a:clrScheme name="Custom 3">
      <a:dk1>
        <a:srgbClr val="BE9B64"/>
      </a:dk1>
      <a:lt1>
        <a:sysClr val="window" lastClr="FFFFFF"/>
      </a:lt1>
      <a:dk2>
        <a:srgbClr val="041531"/>
      </a:dk2>
      <a:lt2>
        <a:srgbClr val="EEECE1"/>
      </a:lt2>
      <a:accent1>
        <a:srgbClr val="4F81BD"/>
      </a:accent1>
      <a:accent2>
        <a:srgbClr val="041531"/>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7-MS New Template</Template>
  <TotalTime>58</TotalTime>
  <Words>691</Words>
  <Application>Microsoft Office PowerPoint</Application>
  <PresentationFormat>On-screen Show (4:3)</PresentationFormat>
  <Paragraphs>51</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7-MS New Template</vt:lpstr>
      <vt:lpstr>Pairing Fonts</vt:lpstr>
      <vt:lpstr>So many TypeFaces</vt:lpstr>
      <vt:lpstr>Step 1 — Identify Needs</vt:lpstr>
      <vt:lpstr>To Consider when Choosing FOnts</vt:lpstr>
      <vt:lpstr>Example Font Pairing</vt:lpstr>
      <vt:lpstr>Example Font Pairing</vt:lpstr>
      <vt:lpstr>Example Font Pairing</vt:lpstr>
      <vt:lpstr>Try to avoid</vt:lpstr>
      <vt:lpstr>Practice</vt:lpstr>
      <vt:lpstr>Use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Pairing Fonts</dc:title>
  <dc:creator>Kaiser, Jason</dc:creator>
  <cp:lastModifiedBy>Kohrs, Clara</cp:lastModifiedBy>
  <cp:revision>13</cp:revision>
  <cp:lastPrinted>2014-10-21T20:53:24Z</cp:lastPrinted>
  <dcterms:created xsi:type="dcterms:W3CDTF">2014-10-21T20:07:49Z</dcterms:created>
  <dcterms:modified xsi:type="dcterms:W3CDTF">2015-08-12T14:34:28Z</dcterms:modified>
</cp:coreProperties>
</file>